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84" r:id="rId3"/>
    <p:sldId id="288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3" r:id="rId20"/>
    <p:sldId id="287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286" r:id="rId39"/>
    <p:sldId id="341" r:id="rId40"/>
    <p:sldId id="342" r:id="rId41"/>
    <p:sldId id="344" r:id="rId42"/>
    <p:sldId id="283" r:id="rId4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69B8"/>
    <a:srgbClr val="0067B4"/>
    <a:srgbClr val="3B73F1"/>
    <a:srgbClr val="FFFE44"/>
    <a:srgbClr val="959501"/>
    <a:srgbClr val="005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53" autoAdjust="0"/>
    <p:restoredTop sz="96572" autoAdjust="0"/>
  </p:normalViewPr>
  <p:slideViewPr>
    <p:cSldViewPr>
      <p:cViewPr>
        <p:scale>
          <a:sx n="75" d="100"/>
          <a:sy n="75" d="100"/>
        </p:scale>
        <p:origin x="-2784" y="-8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76498766-144B-42C9-9A2D-4B71FBA2ECD2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fld id="{B8EE341D-5A9E-4CB8-8847-957D3CE97B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321C3D-BCAC-4219-9079-F3F36FD22E97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EFC7A2-AE6A-4662-B7C1-C13B941B179D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64E95-84DB-4640-976B-D2350DEFA51D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690E6-AF3F-4FC6-9AE3-C0894F616F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B64B4-6DDD-483E-B7BD-B5A6D5D66C41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2E544-098C-459E-B8F5-57875D8BB0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F8692-4374-475A-AAFF-9E0BA8CA073B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81584-540A-4F30-89CF-20B65EEE86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C7392-51BE-48C7-B57C-452ED5DD8C5E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9863D-46F4-4AE0-953F-E70DB19B84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64DAB-F6C6-4BAA-8058-D208736E1C9B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2F74B-C89E-476C-820D-1216264BB4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8F101-1C04-435E-B12D-D7785B7E5E01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63F5E-460D-4919-90D4-B547A77C8A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CB7D2-F44E-4D2F-8F1E-094EBFC174C4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6A973-BE15-4FBD-8382-4EEEB9A700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7E861-D8B9-400F-98D1-F45A33FC6038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97B5D-3166-41BE-A143-200B31A43A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1AAF-9A19-4C61-909D-7EB3F0AA68F3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D3D75-C09E-4FE6-AC12-FFF36A17D6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E146D-33DF-4BDE-8A6D-DE0454150FA8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9AF2-096F-4037-B50B-0D75008B07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17027-F541-46E5-A5F5-0440A9D552EF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EDB23-2D56-42F0-AE54-49511D8397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B298B-38C4-4347-95F5-87341F4AE4C1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EC733-D8FC-4C15-AC94-7BB3B939F7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B7670-670F-468C-871A-C95C64810D40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1D26E-6B7F-41CD-A257-42A541BFD7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2A7C48E-92E5-431B-A8EA-B09A6B753F60}" type="datetimeFigureOut">
              <a:rPr lang="zh-CN" altLang="en-US"/>
              <a:pPr>
                <a:defRPr/>
              </a:pPr>
              <a:t>2018/4/3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5FD3CE-BD07-48DC-806A-28AD2F0E3E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750" y="2565400"/>
            <a:ext cx="8064500" cy="20161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zh-CN" sz="4800" dirty="0" smtClean="0">
                <a:solidFill>
                  <a:srgbClr val="0069B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姚体" pitchFamily="2" charset="-122"/>
                <a:ea typeface="方正姚体" pitchFamily="2" charset="-122"/>
              </a:rPr>
              <a:t>JAVA</a:t>
            </a:r>
            <a:r>
              <a:rPr lang="zh-CN" altLang="en-US" sz="4800" dirty="0" smtClean="0">
                <a:solidFill>
                  <a:srgbClr val="0069B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姚体" pitchFamily="2" charset="-122"/>
                <a:ea typeface="方正姚体" pitchFamily="2" charset="-122"/>
              </a:rPr>
              <a:t>教务系统培训</a:t>
            </a:r>
            <a:br>
              <a:rPr lang="zh-CN" altLang="en-US" sz="4800" dirty="0" smtClean="0">
                <a:solidFill>
                  <a:srgbClr val="0069B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姚体" pitchFamily="2" charset="-122"/>
                <a:ea typeface="方正姚体" pitchFamily="2" charset="-122"/>
              </a:rPr>
            </a:br>
            <a:endParaRPr lang="zh-CN" altLang="en-US" sz="3600" dirty="0" smtClean="0">
              <a:solidFill>
                <a:srgbClr val="0069B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835150" y="5229225"/>
            <a:ext cx="5689600" cy="584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dirty="0" smtClean="0">
                <a:solidFill>
                  <a:srgbClr val="A6A6A6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3200" dirty="0" smtClean="0">
                <a:solidFill>
                  <a:srgbClr val="0069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+mj-cs"/>
              </a:rPr>
              <a:t>湖南强智科技发展有限公司</a:t>
            </a:r>
            <a:endParaRPr lang="zh-CN" altLang="en-US" sz="3200" dirty="0">
              <a:solidFill>
                <a:srgbClr val="0069B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  <a:cs typeface="+mj-cs"/>
            </a:endParaRPr>
          </a:p>
        </p:txBody>
      </p:sp>
      <p:pic>
        <p:nvPicPr>
          <p:cNvPr id="2052" name="Picture 9" descr="D:\未标题-2 拷贝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404813"/>
            <a:ext cx="3422650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AutoShape 2" descr="http://t2.baidu.com/it/u=2019397060,1464091767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2054" name="AutoShape 4" descr="http://t2.baidu.com/it/u=2019397060,1464091767&amp;fm=21&amp;gp=0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2055" name="AutoShape 6" descr="http://t2.baidu.com/it/u=2019397060,1464091767&amp;fm=21&amp;gp=0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2056" name="AutoShape 13" descr="http://t11.baidu.com/it/u=744056785,3414102311&amp;fm=58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2057" name="AutoShape 15" descr="http://t11.baidu.com/it/u=744056785,3414102311&amp;fm=58"/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2058" name="AutoShape 17" descr="http://img5.imgtn.bdimg.com/it/u=2046446880,162648935&amp;fm=21&amp;gp=0.jpg"/>
          <p:cNvSpPr>
            <a:spLocks noChangeAspect="1" noChangeArrowheads="1"/>
          </p:cNvSpPr>
          <p:nvPr/>
        </p:nvSpPr>
        <p:spPr bwMode="auto">
          <a:xfrm>
            <a:off x="917575" y="6175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2059" name="AutoShape 2" descr="http://t11.baidu.com/it/u=3891598075,3806992685&amp;fm=58"/>
          <p:cNvSpPr>
            <a:spLocks noChangeAspect="1" noChangeArrowheads="1"/>
          </p:cNvSpPr>
          <p:nvPr/>
        </p:nvSpPr>
        <p:spPr bwMode="auto">
          <a:xfrm>
            <a:off x="1069975" y="769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2060" name="AutoShape 4" descr="http://t11.baidu.com/it/u=3891598075,3806992685&amp;fm=58"/>
          <p:cNvSpPr>
            <a:spLocks noChangeAspect="1" noChangeArrowheads="1"/>
          </p:cNvSpPr>
          <p:nvPr/>
        </p:nvSpPr>
        <p:spPr bwMode="auto">
          <a:xfrm>
            <a:off x="1222375" y="922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2061" name="AutoShape 6" descr="http://t11.baidu.com/it/u=3891598075,3806992685&amp;fm=58"/>
          <p:cNvSpPr>
            <a:spLocks noChangeAspect="1" noChangeArrowheads="1"/>
          </p:cNvSpPr>
          <p:nvPr/>
        </p:nvSpPr>
        <p:spPr bwMode="auto">
          <a:xfrm>
            <a:off x="1374775" y="10747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3" name="标题 1"/>
          <p:cNvSpPr>
            <a:spLocks/>
          </p:cNvSpPr>
          <p:nvPr/>
        </p:nvSpPr>
        <p:spPr bwMode="auto">
          <a:xfrm>
            <a:off x="250825" y="620713"/>
            <a:ext cx="417671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zh-CN" altLang="en-US" sz="4800" b="0" dirty="0">
                <a:solidFill>
                  <a:srgbClr val="0069B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姚体" pitchFamily="2" charset="-122"/>
                <a:ea typeface="方正姚体" pitchFamily="2" charset="-122"/>
              </a:rPr>
              <a:t> 强智科技</a:t>
            </a:r>
            <a:br>
              <a:rPr lang="zh-CN" altLang="en-US" sz="4800" b="0" dirty="0">
                <a:solidFill>
                  <a:srgbClr val="0069B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方正姚体" pitchFamily="2" charset="-122"/>
                <a:ea typeface="方正姚体" pitchFamily="2" charset="-122"/>
              </a:rPr>
            </a:br>
            <a:r>
              <a:rPr lang="en-US" altLang="zh-CN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— </a:t>
            </a:r>
            <a:r>
              <a:rPr lang="zh-CN" alt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  <a:ea typeface="宋体" charset="-122"/>
              </a:rPr>
              <a:t>中国教学教务管理软件领航者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5" grpId="0" autoUpdateAnimBg="0"/>
      <p:bldP spid="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2867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步骤三：勾选需要合并的班级，然后点击“选入班级”按钮。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113" y="2301875"/>
            <a:ext cx="8174037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步骤三：勾选的班级自动进入了序号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的组合中。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276475"/>
            <a:ext cx="8064500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3072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步骤四：如果其他的班级还需要进行合班，那么就可以点击“添加”按钮新建一个空白的组合。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565400"/>
            <a:ext cx="8064500" cy="30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317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步骤五：然后勾选需要进行合班的数据，点击“选入班级”按钮，将它们选入到序号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的组合中。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565400"/>
            <a:ext cx="8208962" cy="309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3277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步骤五：操作结果如下图。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205038"/>
            <a:ext cx="8135938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337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步骤六：如果发现合班错误，则可以点击组合后的“删除”按钮，重新进行组合。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349500"/>
            <a:ext cx="792162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3481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步骤七：确认合班组合无误后，可以点击下方“保存”按钮，保存数据，直到提示合班成功。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492375"/>
            <a:ext cx="7921625" cy="317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3584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步骤七：合班成功后，已经由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4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条教学任务合并成了两条教学任务，并且鼠标移动到班级名称处时会显示合班的结果。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25" y="2492375"/>
            <a:ext cx="819943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36867" name="内容占位符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步骤八：如果合班信息保存后发现合班错误，则可以在合拆班界面点击右上角“已合并班级列表显示其他合班记录”显示所有的合班信息，重新进行调整。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420938"/>
            <a:ext cx="8351837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37891" name="内容占位符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步骤九：如果想将已合并的班级进行拆班操作，则需要先在合拆班界面点击已合并班级列表后的“删除”按钮，然后点击“保存”按钮方可生效。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492375"/>
            <a:ext cx="8280400" cy="333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rgbClr val="0069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目录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>
                <a:solidFill>
                  <a:srgbClr val="0069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一、</a:t>
            </a:r>
            <a:r>
              <a:rPr lang="zh-CN" altLang="en-US" dirty="0" smtClean="0">
                <a:solidFill>
                  <a:srgbClr val="0069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合拆班</a:t>
            </a:r>
            <a:endParaRPr lang="en-US" altLang="zh-CN" dirty="0" smtClean="0">
              <a:solidFill>
                <a:srgbClr val="0069B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defRPr/>
            </a:pPr>
            <a:r>
              <a:rPr lang="zh-CN" altLang="en-US" dirty="0" smtClean="0">
                <a:solidFill>
                  <a:srgbClr val="0069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二、</a:t>
            </a:r>
            <a:r>
              <a:rPr lang="zh-CN" altLang="en-US" dirty="0" smtClean="0">
                <a:solidFill>
                  <a:srgbClr val="0069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安排教学任务</a:t>
            </a:r>
            <a:endParaRPr lang="en-US" altLang="zh-CN" dirty="0" smtClean="0">
              <a:solidFill>
                <a:srgbClr val="0069B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defRPr/>
            </a:pPr>
            <a:r>
              <a:rPr lang="zh-CN" altLang="en-US" dirty="0" smtClean="0">
                <a:solidFill>
                  <a:srgbClr val="0069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三、</a:t>
            </a:r>
            <a:r>
              <a:rPr lang="zh-CN" altLang="en-US" dirty="0" smtClean="0">
                <a:solidFill>
                  <a:srgbClr val="0069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信息核对及完善</a:t>
            </a:r>
            <a:r>
              <a:rPr lang="zh-CN" altLang="en-US" dirty="0" smtClean="0">
                <a:solidFill>
                  <a:srgbClr val="0069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明细</a:t>
            </a:r>
            <a:endParaRPr lang="en-US" altLang="zh-CN" dirty="0" smtClean="0">
              <a:solidFill>
                <a:srgbClr val="0069B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defRPr/>
            </a:pPr>
            <a:r>
              <a:rPr lang="zh-CN" altLang="en-US" dirty="0" smtClean="0">
                <a:solidFill>
                  <a:srgbClr val="0069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四、总结</a:t>
            </a:r>
            <a:endParaRPr lang="en-US" altLang="zh-CN" dirty="0" smtClean="0">
              <a:solidFill>
                <a:srgbClr val="0069B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>
              <a:defRPr/>
            </a:pPr>
            <a:endParaRPr lang="en-US" altLang="zh-CN" dirty="0" smtClean="0">
              <a:solidFill>
                <a:srgbClr val="0069B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389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、操作位置：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教务运行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---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开课安排管理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---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教学安排管理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488" y="2327275"/>
            <a:ext cx="83883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3993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、前提条件：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）对应开课院系下已经成功生成教学任务。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）对需要进行合班上课的任务任何进行合班操作。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25" y="2543175"/>
            <a:ext cx="8137525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4096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步骤一：在教学安排管理查询界面选择学年学期及开课单位，然后点击“查询”按钮。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349500"/>
            <a:ext cx="82804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4198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步骤二：对需要操作的数据点击鼠标右键，在弹出的小菜单中点击“安排”按钮。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276475"/>
            <a:ext cx="8281987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4301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步骤三：在弹出的安排界面，首先确认该安排是否需要排课，如果不需要就把“是否排课”前面的勾去掉即可。（例如某些实践类课程不需要排课，就需要把勾去掉）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963" y="2565400"/>
            <a:ext cx="77406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440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步骤四：输入正确的上课周次、周学时、连排节数。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550" y="2349500"/>
            <a:ext cx="8374063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4505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步骤四：输入完周次后，鼠标点击其他位置，系统会自动根据安排的学时及输入的上课周次推荐周学时，可以点击“选择”按钮使用推荐的周学时。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492375"/>
            <a:ext cx="8137525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4608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步骤四：连排节数代表每次排几小节课，默认最少为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，周学时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/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连排节数即代表每周有几次课。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975" y="2565400"/>
            <a:ext cx="833120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4710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步骤五：点击教师后的“选择”按钮，选择对应的授课教师。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420938"/>
            <a:ext cx="83534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4813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步骤五：在弹出的页面中勾选教师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，然后点击后方的“选择”按钮。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374900"/>
            <a:ext cx="546417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2150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、操作位置：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教务运行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---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开课安排管理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---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教学安排管理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975" y="2349500"/>
            <a:ext cx="8258175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4915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步骤五：通过左上角的查询条件，查询到具体的授课教师，然后在左侧进行勾选，最后点击左下角的确定按钮，目前最多支持同时勾选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5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个老师。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4915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492375"/>
            <a:ext cx="813752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5017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步骤五：然后在上个页面点击“确定”按钮，教师即添加成功。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205038"/>
            <a:ext cx="5327650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275" y="4149725"/>
            <a:ext cx="74168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5120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步骤六：在成绩录入人处下拉选择成绩录入人，只能选择授课教师之一。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" y="2420938"/>
            <a:ext cx="83788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5222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步骤七：最后点击保存按钮，保存数据，即完成了某条教学任务的安排工作。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298700"/>
            <a:ext cx="7885113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208463"/>
            <a:ext cx="805815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5325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4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、延伸拓展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）课程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A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共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40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学时，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1-8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周上课，周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5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学时，每周两次课，一次两学时，一次三学时，应如何进行安排？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教学任务生成时，默认的安排如下图所示：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997200"/>
            <a:ext cx="759618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5427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4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、延伸拓展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首先，我们要对要求进行分析，周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5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学时，分两次课，那么这种情况用一个安排无法实现，所以我们需要将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40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学时的安排拆分成两个安排，即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1-8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周，周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学时，共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16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学时一个安排；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1-8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周，周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学时，共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24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学时一个安排。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具体操作如下：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⑴将第一个安排的排课学时修改为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24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，周次输入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1-8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，周学时输入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，连排节次输入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；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850" y="3429000"/>
            <a:ext cx="7524750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5529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4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、延伸拓展：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⑵点击“增加安排”按钮增加一个安排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850" y="2408238"/>
            <a:ext cx="8353425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二、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安排教学任务</a:t>
            </a:r>
          </a:p>
        </p:txBody>
      </p:sp>
      <p:sp>
        <p:nvSpPr>
          <p:cNvPr id="5632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4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、延伸拓展：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⑶类别选择与上个安排一样的类别，讲课学时输入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16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，周次输入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1-8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，周学时输入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，连排节数输入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，确保两个安排的排课学时之和等于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40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，周学时之和等于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5.</a:t>
            </a:r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565400"/>
            <a:ext cx="78486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三、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信息核对及完善明细</a:t>
            </a:r>
          </a:p>
        </p:txBody>
      </p:sp>
      <p:sp>
        <p:nvSpPr>
          <p:cNvPr id="573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、操作位置：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教务运行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---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开课安排管理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---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教学安排管理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---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明细</a:t>
            </a: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492375"/>
            <a:ext cx="82169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三、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信息核对及完善明细</a:t>
            </a:r>
          </a:p>
        </p:txBody>
      </p:sp>
      <p:sp>
        <p:nvSpPr>
          <p:cNvPr id="5837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、前提条件：完成合拆班操作。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步骤一：在教学安排管理页面对需要进行操作的任务单击鼠标右键，在弹出的小菜单中点击“明细”按钮。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068638"/>
            <a:ext cx="82089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pPr algn="l"/>
            <a:r>
              <a:rPr lang="zh-CN" altLang="en-US" sz="24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4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、前提条件：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1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）对应开课院系下已经成功生成教学任务。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）课程的课程号相同。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25" y="2276475"/>
            <a:ext cx="63007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005263"/>
            <a:ext cx="7324725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三、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信息核对及完善明细</a:t>
            </a:r>
          </a:p>
        </p:txBody>
      </p:sp>
      <p:sp>
        <p:nvSpPr>
          <p:cNvPr id="593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步骤二：核对弹出页面中的“课程属性”、“课程性质”、“考核方式”、“总学时”、“学分”是否正确，如果有误则进行修改。</a:t>
            </a:r>
          </a:p>
        </p:txBody>
      </p:sp>
      <p:pic>
        <p:nvPicPr>
          <p:cNvPr id="593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636838"/>
            <a:ext cx="8172450" cy="310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四、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总结</a:t>
            </a:r>
          </a:p>
        </p:txBody>
      </p:sp>
      <p:sp>
        <p:nvSpPr>
          <p:cNvPr id="6144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zh-CN" altLang="en-US" sz="1600" dirty="0" smtClean="0">
                <a:latin typeface="方正姚体" pitchFamily="2" charset="-122"/>
                <a:ea typeface="方正姚体" pitchFamily="2" charset="-122"/>
              </a:rPr>
              <a:t>经过以上操作，我们就完成了教学任务录入的工作，总结一下相关步骤。</a:t>
            </a:r>
            <a:endParaRPr lang="en-US" altLang="zh-CN" sz="1600" dirty="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dirty="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en-US" altLang="zh-CN" sz="1600" dirty="0" smtClean="0">
                <a:latin typeface="方正姚体" pitchFamily="2" charset="-122"/>
                <a:ea typeface="方正姚体" pitchFamily="2" charset="-122"/>
              </a:rPr>
              <a:t>1</a:t>
            </a:r>
            <a:r>
              <a:rPr lang="zh-CN" altLang="en-US" sz="1600" dirty="0" smtClean="0">
                <a:latin typeface="方正姚体" pitchFamily="2" charset="-122"/>
                <a:ea typeface="方正姚体" pitchFamily="2" charset="-122"/>
              </a:rPr>
              <a:t>、</a:t>
            </a:r>
            <a:r>
              <a:rPr lang="zh-CN" altLang="en-US" sz="1600" dirty="0" smtClean="0">
                <a:latin typeface="方正姚体" pitchFamily="2" charset="-122"/>
                <a:ea typeface="方正姚体" pitchFamily="2" charset="-122"/>
              </a:rPr>
              <a:t>对需要进行合班的任务进行合班操作；</a:t>
            </a:r>
            <a:endParaRPr lang="en-US" altLang="zh-CN" sz="1600" dirty="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en-US" altLang="zh-CN" sz="1600" dirty="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dirty="0" smtClean="0">
                <a:latin typeface="方正姚体" pitchFamily="2" charset="-122"/>
                <a:ea typeface="方正姚体" pitchFamily="2" charset="-122"/>
              </a:rPr>
              <a:t>、</a:t>
            </a:r>
            <a:r>
              <a:rPr lang="zh-CN" altLang="en-US" sz="1600" dirty="0" smtClean="0">
                <a:latin typeface="方正姚体" pitchFamily="2" charset="-122"/>
                <a:ea typeface="方正姚体" pitchFamily="2" charset="-122"/>
              </a:rPr>
              <a:t>安排上课周次、周学时、上课教师等信息；</a:t>
            </a:r>
            <a:endParaRPr lang="en-US" altLang="zh-CN" sz="1600" dirty="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en-US" altLang="zh-CN" sz="1600" dirty="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dirty="0" smtClean="0">
                <a:latin typeface="方正姚体" pitchFamily="2" charset="-122"/>
                <a:ea typeface="方正姚体" pitchFamily="2" charset="-122"/>
              </a:rPr>
              <a:t>、</a:t>
            </a:r>
            <a:r>
              <a:rPr lang="zh-CN" altLang="en-US" sz="1600" dirty="0" smtClean="0">
                <a:latin typeface="方正姚体" pitchFamily="2" charset="-122"/>
                <a:ea typeface="方正姚体" pitchFamily="2" charset="-122"/>
              </a:rPr>
              <a:t>核对明细中的数据，</a:t>
            </a:r>
            <a:r>
              <a:rPr lang="zh-CN" altLang="en-US" sz="1600" dirty="0" smtClean="0">
                <a:latin typeface="方正姚体" pitchFamily="2" charset="-122"/>
                <a:ea typeface="方正姚体" pitchFamily="2" charset="-122"/>
              </a:rPr>
              <a:t>完善开课</a:t>
            </a:r>
            <a:r>
              <a:rPr lang="zh-CN" altLang="en-US" sz="1600" dirty="0" smtClean="0">
                <a:latin typeface="方正姚体" pitchFamily="2" charset="-122"/>
                <a:ea typeface="方正姚体" pitchFamily="2" charset="-122"/>
              </a:rPr>
              <a:t>模式相关信息。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55875" y="1693863"/>
            <a:ext cx="42862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7000" b="0">
                <a:solidFill>
                  <a:srgbClr val="0067B4"/>
                </a:solidFill>
                <a:latin typeface="Britannic Bold" pitchFamily="34" charset="0"/>
              </a:rPr>
              <a:t>Thanks</a:t>
            </a:r>
            <a:endParaRPr lang="zh-CN" altLang="en-US" sz="7000" b="0">
              <a:solidFill>
                <a:srgbClr val="0067B4"/>
              </a:solidFill>
              <a:latin typeface="Britannic Bold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500" y="4714875"/>
            <a:ext cx="77454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b="0">
                <a:latin typeface="黑体" pitchFamily="49" charset="-122"/>
                <a:ea typeface="黑体" pitchFamily="49" charset="-122"/>
              </a:rPr>
              <a:t>公司地址：中国</a:t>
            </a:r>
            <a:r>
              <a:rPr lang="en-US" altLang="zh-CN" sz="2000" b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000" b="0">
                <a:latin typeface="黑体" pitchFamily="49" charset="-122"/>
                <a:ea typeface="黑体" pitchFamily="49" charset="-122"/>
              </a:rPr>
              <a:t>长沙国家软件产业基地麓谷企业广场</a:t>
            </a:r>
            <a:r>
              <a:rPr lang="en-US" altLang="zh-CN" sz="2000" b="0">
                <a:latin typeface="黑体" pitchFamily="49" charset="-122"/>
                <a:ea typeface="黑体" pitchFamily="49" charset="-122"/>
              </a:rPr>
              <a:t>F4</a:t>
            </a:r>
            <a:r>
              <a:rPr lang="zh-CN" altLang="en-US" sz="2000" b="0">
                <a:latin typeface="黑体" pitchFamily="49" charset="-122"/>
                <a:ea typeface="黑体" pitchFamily="49" charset="-122"/>
              </a:rPr>
              <a:t>栋</a:t>
            </a:r>
            <a:r>
              <a:rPr lang="en-US" altLang="zh-CN" sz="2000" b="0"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2000" b="0">
                <a:latin typeface="黑体" pitchFamily="49" charset="-122"/>
                <a:ea typeface="黑体" pitchFamily="49" charset="-122"/>
              </a:rPr>
              <a:t>楼</a:t>
            </a:r>
            <a:endParaRPr lang="en-US" altLang="zh-CN" sz="2000" b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b="0">
                <a:latin typeface="黑体" pitchFamily="49" charset="-122"/>
                <a:ea typeface="黑体" pitchFamily="49" charset="-122"/>
              </a:rPr>
              <a:t>官方网址：</a:t>
            </a:r>
            <a:r>
              <a:rPr lang="en-US" altLang="zh-CN" sz="2400" b="0">
                <a:latin typeface="黑体" pitchFamily="49" charset="-122"/>
                <a:ea typeface="黑体" pitchFamily="49" charset="-122"/>
              </a:rPr>
              <a:t>www.qzdatasoft.com</a:t>
            </a:r>
            <a:endParaRPr lang="zh-CN" altLang="en-US" sz="2400" b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06663" y="3068638"/>
            <a:ext cx="4451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0">
                <a:solidFill>
                  <a:srgbClr val="005696"/>
                </a:solidFill>
                <a:latin typeface="方正姚体" pitchFamily="2" charset="-122"/>
                <a:ea typeface="方正姚体" pitchFamily="2" charset="-122"/>
              </a:rPr>
              <a:t>湖南强智科技发展有限公司</a:t>
            </a: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142875" y="620713"/>
            <a:ext cx="8893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>
                <a:solidFill>
                  <a:srgbClr val="0067B4"/>
                </a:solidFill>
                <a:latin typeface="方正舒体" pitchFamily="2" charset="-122"/>
                <a:ea typeface="方正舒体" pitchFamily="2" charset="-122"/>
              </a:rPr>
              <a:t>科技服务教育，智慧铸就强大！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2355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、前提条件：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）安排中的开课周次及学时类型相同。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349500"/>
            <a:ext cx="4968875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850" y="3644900"/>
            <a:ext cx="79279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2457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、前提条件：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4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）明细中学分、课程属性相同。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" y="2268538"/>
            <a:ext cx="7353300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838" y="3860800"/>
            <a:ext cx="843121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2560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dirty="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dirty="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dirty="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dirty="0" smtClean="0">
                <a:latin typeface="方正姚体" pitchFamily="2" charset="-122"/>
                <a:ea typeface="方正姚体" pitchFamily="2" charset="-122"/>
              </a:rPr>
              <a:t>步骤一：在教学安排管理查询界面选择学年学期、开课单位后，点击查询“查询”按钮。</a:t>
            </a:r>
            <a:endParaRPr lang="en-US" altLang="zh-CN" sz="1600" dirty="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dirty="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349500"/>
            <a:ext cx="8399462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0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2662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步骤二：在需要合班的数据上点击鼠标右键，会弹出小菜单，然后点击“合拆班”按钮。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以“自动化学院专业导论”为例，此课程共有</a:t>
            </a: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4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条教学任务。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565400"/>
            <a:ext cx="8208963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400" dirty="0" smtClean="0">
                <a:latin typeface="方正姚体" pitchFamily="2" charset="-122"/>
                <a:ea typeface="方正姚体" pitchFamily="2" charset="-122"/>
              </a:rPr>
              <a:t>一、</a:t>
            </a:r>
            <a:r>
              <a:rPr lang="zh-CN" altLang="en-US" sz="2400" dirty="0" smtClean="0">
                <a:latin typeface="方正姚体" pitchFamily="2" charset="-122"/>
                <a:ea typeface="方正姚体" pitchFamily="2" charset="-122"/>
              </a:rPr>
              <a:t>合拆班</a:t>
            </a:r>
          </a:p>
        </p:txBody>
      </p:sp>
      <p:sp>
        <p:nvSpPr>
          <p:cNvPr id="2765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1600" smtClean="0"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、操作步骤：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r>
              <a:rPr lang="zh-CN" altLang="en-US" sz="1600" smtClean="0">
                <a:latin typeface="方正姚体" pitchFamily="2" charset="-122"/>
                <a:ea typeface="方正姚体" pitchFamily="2" charset="-122"/>
              </a:rPr>
              <a:t>步骤二：在弹出的页面中，上方为该课程的基本信息；中间为“待合并班级列表”；下方为“已合并班级列表”，我们所点击的那条数据就显示在已合并班级列表中。</a:t>
            </a: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  <a:p>
            <a:pPr marL="0" indent="0">
              <a:buFont typeface="Arial" charset="0"/>
              <a:buNone/>
            </a:pPr>
            <a:endParaRPr lang="en-US" altLang="zh-CN" sz="1600" smtClean="0"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492375"/>
            <a:ext cx="81375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37253</TotalTime>
  <Words>1591</Words>
  <Application>Microsoft Office PowerPoint</Application>
  <PresentationFormat>全屏显示(4:3)</PresentationFormat>
  <Paragraphs>156</Paragraphs>
  <Slides>42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0" baseType="lpstr">
      <vt:lpstr>Arial</vt:lpstr>
      <vt:lpstr>宋体</vt:lpstr>
      <vt:lpstr>Calibri</vt:lpstr>
      <vt:lpstr>方正姚体</vt:lpstr>
      <vt:lpstr>黑体</vt:lpstr>
      <vt:lpstr>Britannic Bold</vt:lpstr>
      <vt:lpstr>方正舒体</vt:lpstr>
      <vt:lpstr>Office 主题</vt:lpstr>
      <vt:lpstr>JAVA教务系统培训 </vt:lpstr>
      <vt:lpstr>目录</vt:lpstr>
      <vt:lpstr>一、合拆班</vt:lpstr>
      <vt:lpstr>一、合拆班</vt:lpstr>
      <vt:lpstr>一、合拆班</vt:lpstr>
      <vt:lpstr>一、合拆班</vt:lpstr>
      <vt:lpstr>一、合拆班</vt:lpstr>
      <vt:lpstr>一、合拆班</vt:lpstr>
      <vt:lpstr>一、合拆班</vt:lpstr>
      <vt:lpstr>一、合拆班</vt:lpstr>
      <vt:lpstr>一、合拆班</vt:lpstr>
      <vt:lpstr>一、合拆班</vt:lpstr>
      <vt:lpstr>一、合拆班</vt:lpstr>
      <vt:lpstr>一、合拆班</vt:lpstr>
      <vt:lpstr>一、合拆班</vt:lpstr>
      <vt:lpstr>一、合拆班</vt:lpstr>
      <vt:lpstr>一、合拆班</vt:lpstr>
      <vt:lpstr>一、合拆班</vt:lpstr>
      <vt:lpstr>一、合拆班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二、安排教学任务</vt:lpstr>
      <vt:lpstr>三、信息核对及完善明细</vt:lpstr>
      <vt:lpstr>三、信息核对及完善明细</vt:lpstr>
      <vt:lpstr>三、信息核对及完善明细</vt:lpstr>
      <vt:lpstr>四、总结</vt:lpstr>
      <vt:lpstr>幻灯片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强智第四代综合教学管理平台</dc:title>
  <dc:creator>ThinkPad</dc:creator>
  <cp:lastModifiedBy>user</cp:lastModifiedBy>
  <cp:revision>1141</cp:revision>
  <dcterms:modified xsi:type="dcterms:W3CDTF">2018-04-03T07:32:56Z</dcterms:modified>
</cp:coreProperties>
</file>